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72" r:id="rId2"/>
    <p:sldId id="273" r:id="rId3"/>
    <p:sldId id="275" r:id="rId4"/>
    <p:sldId id="276" r:id="rId5"/>
    <p:sldId id="257" r:id="rId6"/>
    <p:sldId id="258" r:id="rId7"/>
    <p:sldId id="259" r:id="rId8"/>
    <p:sldId id="261" r:id="rId9"/>
    <p:sldId id="263" r:id="rId10"/>
    <p:sldId id="262" r:id="rId11"/>
    <p:sldId id="264" r:id="rId12"/>
    <p:sldId id="270" r:id="rId13"/>
    <p:sldId id="266" r:id="rId14"/>
    <p:sldId id="267" r:id="rId15"/>
    <p:sldId id="277" r:id="rId16"/>
    <p:sldId id="278" r:id="rId17"/>
    <p:sldId id="27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CC"/>
    <a:srgbClr val="CC66FF"/>
    <a:srgbClr val="FFFF99"/>
    <a:srgbClr val="6666FF"/>
    <a:srgbClr val="CC00FF"/>
    <a:srgbClr val="FF0066"/>
    <a:srgbClr val="FF99FF"/>
    <a:srgbClr val="856B3B"/>
    <a:srgbClr val="A8589E"/>
    <a:srgbClr val="E6C1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CBE90A-AD7A-4F1E-AF76-29303C488C55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52753D-EB88-4C75-A56F-F03B8FF240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403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F399-D8FB-4FBD-949B-EECF7955F1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C973E2-8F73-40CA-897A-C4C4D4DC0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D66EB-3C6F-43BE-A37C-DCE76A2E5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9DA5-84D8-4B91-9036-9A9112C51DB7}" type="datetime1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76FBB-F74A-4EF1-B395-2FF5A46DE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734AD-C70A-470F-91FD-A9A7C5D91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9581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D5605-5900-4FDB-B819-710A49BF3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A8FD64-B742-463F-A50C-C005C0A11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355B0-4F3A-4631-97AD-77D1D0E9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E0638-1CCE-4D8C-B30F-1AAEFF87047C}" type="datetime1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87E1F-2931-4FCF-B7A5-689A949C8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29CB7-592A-4D11-BA1F-D3B56D4F7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7319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41CA43-32DB-4D65-AED6-20D038379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F32FF-1293-4A79-9868-54525C2217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4B3BC-EF0C-4CF5-8051-A6563D982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6511D-2DC9-4E38-814F-96B46E610649}" type="datetime1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0853F-399E-428F-8578-4995B871B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0AAE6-538B-4613-8630-63277E7C5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9812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F5710-6D91-457F-9161-363CF6389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AACAC-4079-45F1-9F73-ACDC94D12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943EE-5A83-4102-82F9-E2910C9EB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5F4AC-A3C2-4A33-AB39-96FDC4A67995}" type="datetime1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6EB42-3C0C-4843-B665-0D842D79B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167B1-C50A-49E6-9872-6E587C08D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3929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7976-8FA7-49CF-807B-1DFB39C4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1632C1-0177-4DA0-BD0C-1409693D5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15CDB-43F1-4F07-BAB5-D8767BFB4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81E4-8D1B-4EAE-9DF1-9190E056EED4}" type="datetime1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DDB37-EEF7-4B20-990D-D06CC3AF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29BDD-6D78-4056-80DB-B61E3CECB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767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2EA0-6C18-47EC-A0F0-C5D414D8D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0BBE9-8962-41AA-AE7D-49673EB27C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C98BFA-C217-4CAD-B15B-54DFD6411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7D709-5F48-4313-8A24-FC6622EE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32026-8D0A-49A8-80DC-B43203DD7D92}" type="datetime1">
              <a:rPr lang="en-IN" smtClean="0"/>
              <a:t>25-07-2025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4C67C-8DAC-4A42-BB68-B31CEF233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626FB-2A4E-4C3E-83D4-FFA83A50D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582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46F84-17EB-4E83-B673-96BC95CEE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D29FCB-A11F-4C24-BA20-B88CBBE80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72F9A-DC75-4F6B-B167-F068EA79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AF9A7A-BCF9-451F-A3BF-6CD04409A3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52FE-B2CA-4E90-B722-09B289616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C0C745-6CA0-444D-B944-6DA0B239F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7DBF8-5490-4DC1-8975-C8673612F722}" type="datetime1">
              <a:rPr lang="en-IN" smtClean="0"/>
              <a:t>25-07-2025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090BC4-7C87-4FB9-A872-B59DB0317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86725D-2DA0-45C8-AB24-F675AEA52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1983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8F433-4A24-4100-8377-09434B5FD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F4F06B-FBED-44B6-8222-A763AA216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ECD2-F2EB-45C6-8799-D8F922C9AA42}" type="datetime1">
              <a:rPr lang="en-IN" smtClean="0"/>
              <a:t>25-07-2025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50AAF2-F0CB-4F5E-A4D6-34D63A8AA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C5E77-BA97-43EE-99E1-1A6DE4AB0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5420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9BA954-5A32-44A7-B370-6968CC616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28FD4-ECE6-4B97-8408-98D5D1B76B06}" type="datetime1">
              <a:rPr lang="en-IN" smtClean="0"/>
              <a:t>25-07-2025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89304A-6C6A-4931-9F2B-01DBEBB3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2591D4-D9B3-408C-9785-46D293F18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290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D55CF-BB73-4E0E-BF4E-3C712C343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CD6A2-0B25-4AFA-8FA9-308A07115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0CB6A7-B87F-46F2-80C9-E95E87BB5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9A7069-D639-4AA8-B20C-FF251F7C8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C254-58E1-4DFE-9528-8007C2B96731}" type="datetime1">
              <a:rPr lang="en-IN" smtClean="0"/>
              <a:t>25-07-2025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C9D47E-C734-4490-99A1-1F1414D2A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1FF1FB-1E64-4547-840D-620A97A63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033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3F90D-4298-43DD-A3E8-732F5FFE3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092623-3B89-4FCD-BB96-3BCF65ECF8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D3813D-3A11-4497-B2E6-0532AA8DB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DF6992-63D5-4EC4-BE7E-F299CDF32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F23F-4E3F-41DD-9FA0-331B867502E6}" type="datetime1">
              <a:rPr lang="en-IN" smtClean="0"/>
              <a:t>25-07-2025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EC4E5-1AC9-4502-91F2-BE20252A2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A0FCEA-5E0D-413C-ACB8-D922F41E1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530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F9C6C8-0292-4C94-B5EF-379885F4B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A7139-708F-4B68-A7F2-A82F12456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D4C52-F150-4FE4-A62B-AC3F0C8A6A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4A051-B378-4E48-9A56-9C2325D7208C}" type="datetime1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F4A07-1F3D-4E3F-AAAF-0338F1C68B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CA1A3-407E-41F3-AF63-F7DDE58B9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6E72A-6ADF-4FC3-B1E2-F848349D79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330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2AE7D-3E6F-4CDC-B11E-5533DB3F04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>
                <a:solidFill>
                  <a:srgbClr val="FF0066"/>
                </a:solidFill>
                <a:latin typeface="Arial Black" panose="020B0A04020102020204" pitchFamily="34" charset="0"/>
              </a:rPr>
              <a:t>Tech Instagram Influencer Account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AA3BA-A345-48B6-AE2A-52C8F1643F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of 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Analyst Internship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@ AtliQ Technologies</a:t>
            </a:r>
            <a:br>
              <a:rPr lang="en-US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Designed &amp; guided by 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Codebasics</a:t>
            </a:r>
            <a:br>
              <a:rPr lang="en-US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 Devika Suresh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BE6338-75EB-4E73-9AA4-E72A299C1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038" y="4917440"/>
            <a:ext cx="1263924" cy="121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593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D37E-5F61-44D4-8FF7-D0802DDE8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9035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Arial Black" panose="020B0A04020102020204" pitchFamily="34" charset="0"/>
              </a:rPr>
              <a:t>Q6: </a:t>
            </a:r>
            <a:r>
              <a:rPr lang="en-US" sz="2000" dirty="0">
                <a:latin typeface="Arial Black" panose="020B0A04020102020204" pitchFamily="34" charset="0"/>
              </a:rPr>
              <a:t>Create a report showing the unique post category names and their counts for each month.</a:t>
            </a:r>
            <a:br>
              <a:rPr lang="en-US" sz="1800" dirty="0">
                <a:latin typeface="Arial Black" panose="020B0A04020102020204" pitchFamily="34" charset="0"/>
              </a:rPr>
            </a:br>
            <a:br>
              <a:rPr lang="en-US" sz="1600" dirty="0">
                <a:latin typeface="Arial Black" panose="020B0A04020102020204" pitchFamily="34" charset="0"/>
              </a:rPr>
            </a:br>
            <a:endParaRPr lang="en-IN" sz="1600" dirty="0">
              <a:latin typeface="Arial Black" panose="020B0A0402010202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4CD1A7-54C9-4273-93F5-F018985BF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8695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sz="2000" dirty="0">
              <a:latin typeface="Arial Black" panose="020B0A040201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Built a report showing unique product categories and their counts each month — helping track content diversity over time.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B9F81E-3C21-4358-94B9-D425AF49F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269" y="1203855"/>
            <a:ext cx="7023461" cy="4064209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DF682B5-77F9-41BE-8ADD-1B583888C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6878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D37E-5F61-44D4-8FF7-D0802DDE8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Q7: What is the percentage breakdown of total reach by post type?</a:t>
            </a:r>
            <a:br>
              <a:rPr lang="en-US" sz="1800" dirty="0">
                <a:latin typeface="Arial Black" panose="020B0A04020102020204" pitchFamily="34" charset="0"/>
              </a:rPr>
            </a:br>
            <a:br>
              <a:rPr lang="en-US" sz="1800" dirty="0">
                <a:latin typeface="Arial Black" panose="020B0A04020102020204" pitchFamily="34" charset="0"/>
              </a:rPr>
            </a:br>
            <a:endParaRPr lang="en-IN" sz="18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E04B5-BA6F-453E-A1DB-98D797728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Calculating total reach by post type shows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which formats drive most of the audience exposure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helping refine content strategy for broader visibility.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87FB75-466D-4DBA-80FA-6872EF515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720" y="1344210"/>
            <a:ext cx="7508240" cy="352243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604E3-AED0-4121-A558-9C6ED76A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9005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322A388-E45A-43B1-A9C7-2FDBB32B49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1040"/>
            <a:ext cx="5440680" cy="438912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02A678-A289-4D6E-A7DC-6D9B84CE5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46240" y="3271519"/>
            <a:ext cx="4607560" cy="2905443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Created a quarterly report of total comments and saves per product category — revealing which content drives engagement each quarter.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606C365-25FC-4713-A164-6439CF18E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latin typeface="Arial Black" panose="020B0A04020102020204" pitchFamily="34" charset="0"/>
              </a:rPr>
              <a:t>Q8: </a:t>
            </a:r>
            <a:r>
              <a:rPr lang="en-US" sz="2400" dirty="0">
                <a:latin typeface="Arial Black" panose="020B0A04020102020204" pitchFamily="34" charset="0"/>
              </a:rPr>
              <a:t>Create a report that includes the quarter, total comments, and total saves recorded for each post category.</a:t>
            </a:r>
            <a:r>
              <a:rPr lang="en-US" sz="1000" dirty="0"/>
              <a:t>.</a:t>
            </a:r>
            <a:endParaRPr lang="en-IN" sz="2000" b="1" dirty="0">
              <a:latin typeface="Arial Black" panose="020B0A040201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6D7D4C-C041-4439-94E8-F36A1E349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en-I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977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D37E-5F61-44D4-8FF7-D0802DDE8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Q9: </a:t>
            </a:r>
            <a:r>
              <a:rPr lang="en-US" sz="2400" dirty="0">
                <a:latin typeface="Arial Black" panose="020B0A04020102020204" pitchFamily="34" charset="0"/>
              </a:rPr>
              <a:t>List the top three dates in each month with the highest number of new followers</a:t>
            </a:r>
            <a:r>
              <a:rPr lang="en-US" sz="1000" dirty="0">
                <a:latin typeface="Arial Black" panose="020B0A04020102020204" pitchFamily="34" charset="0"/>
              </a:rPr>
              <a:t>.</a:t>
            </a:r>
            <a:br>
              <a:rPr lang="en-US" sz="2000" dirty="0">
                <a:latin typeface="Arial Black" panose="020B0A04020102020204" pitchFamily="34" charset="0"/>
              </a:rPr>
            </a:b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E04B5-BA6F-453E-A1DB-98D797728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8960" y="-172720"/>
            <a:ext cx="3164840" cy="657352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Identified the top follower gain days each month to understand which posts or timing drove spikes in audience growth.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A1C46D-53B9-47C6-B650-128F01443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94" y="1825625"/>
            <a:ext cx="7125066" cy="448333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8A169-B64A-4E9E-9BED-0D877C963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13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4844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D37E-5F61-44D4-8FF7-D0802DDE8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56715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Q10: Create a stored procedure that takes the week number as input (e.g., 'W1', 'W2') and shows total shares for each post type.</a:t>
            </a:r>
            <a:r>
              <a:rPr lang="en-US" sz="1000" dirty="0"/>
              <a:t>.</a:t>
            </a:r>
            <a:br>
              <a:rPr lang="en-US" sz="2000" dirty="0">
                <a:latin typeface="Arial Black" panose="020B0A04020102020204" pitchFamily="34" charset="0"/>
              </a:rPr>
            </a:br>
            <a:br>
              <a:rPr lang="en-US" sz="2000" dirty="0">
                <a:latin typeface="Arial Black" panose="020B0A04020102020204" pitchFamily="34" charset="0"/>
              </a:rPr>
            </a:br>
            <a:br>
              <a:rPr lang="en-US" sz="2000" dirty="0">
                <a:latin typeface="Arial Black" panose="020B0A04020102020204" pitchFamily="34" charset="0"/>
              </a:rPr>
            </a:b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E04B5-BA6F-453E-A1DB-98D797728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040" y="1432560"/>
            <a:ext cx="11490960" cy="5171440"/>
          </a:xfrm>
        </p:spPr>
        <p:txBody>
          <a:bodyPr>
            <a:normAutofit/>
          </a:bodyPr>
          <a:lstStyle/>
          <a:p>
            <a:endParaRPr lang="en-US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We built a stored procedure where we can input week numbers like ‘W1’, ‘W2’, etc. to instantly get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total shares by post type for that week — making weekly content tracking faster and supporting agile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content planning.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E270FB-6490-4254-B8B5-F27A367AA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30" y="1534161"/>
            <a:ext cx="5985250" cy="2926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6D98AE-E933-44C9-8C7F-BF05460D8B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528" y="2102190"/>
            <a:ext cx="5161472" cy="179079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77334AB-9617-427C-9D93-07F9179A1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14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8519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00DCD-E7B6-493B-B0DF-BE8039EB5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7030A0"/>
                </a:solidFill>
                <a:latin typeface="Arial Black" panose="020B0A04020102020204" pitchFamily="34" charset="0"/>
              </a:rPr>
              <a:t>Key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D9B3D-E4CA-4699-AD0D-5C19D10AE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influencer publishes across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 unique post types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(Images, Videos, Reels, Carousels) — keeping the feed varied.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Reels consistently generate the highest impressions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— the best format to boost reach.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Profile visits &amp; follower growth vary by month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revealing seasonal audience patterns.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Weekend posts in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March &amp; April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were filtered for deeper analysis of weekend impact.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stored procedure helps quickly track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weekly shares by post type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supporting agile content planning.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A5B3B5-518B-413E-BDDD-C14FAB9AD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15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32610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00DCD-E7B6-493B-B0DF-BE8039EB5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7030A0"/>
                </a:solidFill>
                <a:latin typeface="Arial Black" panose="020B0A04020102020204" pitchFamily="34" charset="0"/>
              </a:rPr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D9B3D-E4CA-4699-AD0D-5C19D10AE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✔ Focus more on </a:t>
            </a:r>
            <a:r>
              <a:rPr lang="en-US" b="1" dirty="0"/>
              <a:t>Reels</a:t>
            </a:r>
            <a:r>
              <a:rPr lang="en-US" dirty="0"/>
              <a:t> to maximize reach and impressions.</a:t>
            </a:r>
            <a:br>
              <a:rPr lang="en-US" dirty="0"/>
            </a:br>
            <a:r>
              <a:rPr lang="en-US" dirty="0"/>
              <a:t>✔ Analyze weekend posts to optimize </a:t>
            </a:r>
            <a:r>
              <a:rPr lang="en-US" b="1" dirty="0"/>
              <a:t>weekend content strategy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✔ Use the </a:t>
            </a:r>
            <a:r>
              <a:rPr lang="en-US" b="1" dirty="0"/>
              <a:t>stored procedure</a:t>
            </a:r>
            <a:r>
              <a:rPr lang="en-US" dirty="0"/>
              <a:t> weekly to monitor shares and adjust campaigns in real time.</a:t>
            </a:r>
            <a:br>
              <a:rPr lang="en-US" dirty="0"/>
            </a:br>
            <a:r>
              <a:rPr lang="en-US" dirty="0"/>
              <a:t>✔ Track monthly trends in </a:t>
            </a:r>
            <a:r>
              <a:rPr lang="en-US" b="1" dirty="0"/>
              <a:t>followers &amp; visits</a:t>
            </a:r>
            <a:r>
              <a:rPr lang="en-US" dirty="0"/>
              <a:t> to plan content around audience peaks.</a:t>
            </a:r>
            <a:br>
              <a:rPr lang="en-US" dirty="0"/>
            </a:br>
            <a:r>
              <a:rPr lang="en-US" dirty="0"/>
              <a:t>✔ Prioritize </a:t>
            </a:r>
            <a:r>
              <a:rPr lang="en-US" b="1" dirty="0"/>
              <a:t>top-performing product categories</a:t>
            </a:r>
            <a:r>
              <a:rPr lang="en-US" dirty="0"/>
              <a:t> to match audience interests.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D27BFD-7BC7-40CC-BE7B-B0B9A9F04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16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9529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4A50F-EF61-4B8D-A605-97540200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  <a:latin typeface="Arial Black" panose="020B0A04020102020204" pitchFamily="34" charset="0"/>
              </a:rPr>
              <a:t>Thank You</a:t>
            </a:r>
            <a:endParaRPr lang="en-IN" dirty="0">
              <a:solidFill>
                <a:srgbClr val="7030A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EADEF-62FB-4204-BF5F-DB0F7E288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Happy to answer any questions.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github.com/Devika-Rani18/instagram-influencer-analysis Presented by Devika Suresh</a:t>
            </a: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Data Analyst Virtual Internship @ AtliQ Technologies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A3220-2151-49A2-8A54-2D264C99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900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6453D-1692-4E63-9466-421AC601C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>
                <a:latin typeface="Arial Black" panose="020B0A04020102020204" pitchFamily="34" charset="0"/>
              </a:rPr>
            </a:br>
            <a:r>
              <a:rPr lang="en-IN" dirty="0">
                <a:solidFill>
                  <a:srgbClr val="7030A0"/>
                </a:solidFill>
                <a:latin typeface="Arial Black" panose="020B0A04020102020204" pitchFamily="34" charset="0"/>
              </a:rPr>
              <a:t>About the Project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D041C-4D77-47F6-9FD8-06810C98C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📌 </a:t>
            </a:r>
            <a:r>
              <a:rPr lang="en-US" b="1" i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Instagram Influencer Account Analysis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 analytical deep dive into an Instagram tech influencer's account, using SQL to extract insights on content performance, audience growth, and engagement patterns.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Help the influencer &amp; marketing team make data-driven decisions to increase reach and engagement.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0DFDFA-EC52-4B45-9A86-57245E1BF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en-I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59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6453D-1692-4E63-9466-421AC601C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>
                <a:latin typeface="Arial Black" panose="020B0A04020102020204" pitchFamily="34" charset="0"/>
              </a:rPr>
            </a:br>
            <a:r>
              <a:rPr lang="en-IN" b="1" dirty="0">
                <a:solidFill>
                  <a:srgbClr val="7030A0"/>
                </a:solidFill>
                <a:latin typeface="Arial Black" panose="020B0A04020102020204" pitchFamily="34" charset="0"/>
              </a:rPr>
              <a:t>Problem Statement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D041C-4D77-47F6-9FD8-06810C98C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leading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tech Instagram influencer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wants to better understand how their content performs and what drives audience engagement and follower growth.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challenge is to analyze daily Instagram activity data — including post types, impressions, reach, likes, and follower stats — to answer key business questions, uncover actionable insights, and help the influencer make data-driven decisions to grow their presence.</a:t>
            </a: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24B8E-9B1C-4F95-9153-349803D6C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36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6453D-1692-4E63-9466-421AC601C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>
                <a:latin typeface="Arial Black" panose="020B0A04020102020204" pitchFamily="34" charset="0"/>
              </a:rPr>
            </a:br>
            <a:r>
              <a:rPr lang="en-IN" dirty="0">
                <a:solidFill>
                  <a:srgbClr val="7030A0"/>
                </a:solidFill>
                <a:latin typeface="Arial Black" panose="020B0A04020102020204" pitchFamily="34" charset="0"/>
              </a:rPr>
              <a:t>Data Overview</a:t>
            </a:r>
            <a:br>
              <a:rPr lang="en-US" dirty="0">
                <a:solidFill>
                  <a:srgbClr val="7030A0"/>
                </a:solidFill>
                <a:latin typeface="Arial Black" panose="020B0A04020102020204" pitchFamily="34" charset="0"/>
              </a:rPr>
            </a:br>
            <a:endParaRPr lang="en-IN" dirty="0">
              <a:solidFill>
                <a:srgbClr val="7030A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D041C-4D77-47F6-9FD8-06810C98C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analysis uses three main tables: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fact_content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— Daily Instagram post data (type, category, impressions, engagement metrics)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fact_account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— Daily account-level metrics (profile visits, new followers)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dim_dates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— Calendar data (date, month, weekday/weekend, week number)</a:t>
            </a: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59CF5FD-10D6-4C73-A242-CA9275EB3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790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9FB01-29B1-41D8-B67E-1619CF0D3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1"/>
            <a:ext cx="10515600" cy="1551304"/>
          </a:xfrm>
        </p:spPr>
        <p:txBody>
          <a:bodyPr>
            <a:normAutofit fontScale="90000"/>
          </a:bodyPr>
          <a:lstStyle/>
          <a:p>
            <a:pPr marL="342900" lvl="0" indent="-342900">
              <a:spcBef>
                <a:spcPts val="5"/>
              </a:spcBef>
              <a:spcAft>
                <a:spcPts val="0"/>
              </a:spcAft>
              <a:tabLst>
                <a:tab pos="471170" algn="l"/>
              </a:tabLst>
            </a:pP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Q1: How</a:t>
            </a:r>
            <a:r>
              <a:rPr lang="en-US" sz="2200" b="1" spc="-50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many</a:t>
            </a:r>
            <a:r>
              <a:rPr lang="en-US" sz="2200" b="1" spc="-4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unique</a:t>
            </a:r>
            <a:r>
              <a:rPr lang="en-US" sz="2200" b="1" spc="-3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post</a:t>
            </a:r>
            <a:r>
              <a:rPr lang="en-US" sz="2200" b="1" spc="-50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types</a:t>
            </a:r>
            <a:r>
              <a:rPr lang="en-US" sz="2200" b="1" spc="-40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are</a:t>
            </a:r>
            <a:r>
              <a:rPr lang="en-US" sz="2200" b="1" spc="-40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found</a:t>
            </a:r>
            <a:r>
              <a:rPr lang="en-US" sz="2200" b="1" spc="-50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in</a:t>
            </a:r>
            <a:r>
              <a:rPr lang="en-US" sz="2200" b="1" spc="-40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the</a:t>
            </a:r>
            <a:r>
              <a:rPr lang="en-US" sz="2200" b="1" spc="-4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'fact_content'</a:t>
            </a:r>
            <a:r>
              <a:rPr lang="en-US" sz="2200" b="1" spc="-40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n-US" sz="2200" b="1" spc="-10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table?</a:t>
            </a:r>
            <a:br>
              <a:rPr lang="en-US" sz="2700" b="1" spc="-10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</a:br>
            <a:br>
              <a:rPr lang="en-IN" sz="20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4D8BBB4-7634-45F7-B6A1-D83198B4E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1125"/>
            <a:ext cx="10515600" cy="4795838"/>
          </a:xfrm>
        </p:spPr>
        <p:txBody>
          <a:bodyPr/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The influencer publishes content in </a:t>
            </a: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4 unique post types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— Images, Videos, Reels, and Carousels   ensuring a diverse content mix that can engage different audience segments.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A4B6C8A-25D5-4DF6-B8CB-0CEE38F2E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71" y="1471954"/>
            <a:ext cx="7131417" cy="2739340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644C9F58-3342-4477-A436-874004EF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03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9FB01-29B1-41D8-B67E-1619CF0D3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499"/>
          </a:xfrm>
        </p:spPr>
        <p:txBody>
          <a:bodyPr>
            <a:normAutofit fontScale="90000"/>
          </a:bodyPr>
          <a:lstStyle/>
          <a:p>
            <a:pPr marL="342900" lvl="0" indent="-342900">
              <a:spcBef>
                <a:spcPts val="5"/>
              </a:spcBef>
              <a:spcAft>
                <a:spcPts val="0"/>
              </a:spcAft>
              <a:tabLst>
                <a:tab pos="471170" algn="l"/>
              </a:tabLst>
            </a:pP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Q2: What are the highest and lowest recorded impressions for each post type?</a:t>
            </a:r>
            <a:br>
              <a:rPr lang="en-IN" sz="20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4D8BBB4-7634-45F7-B6A1-D83198B4E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1125"/>
            <a:ext cx="10515600" cy="4795838"/>
          </a:xfrm>
        </p:spPr>
        <p:txBody>
          <a:bodyPr>
            <a:normAutofit lnSpcReduction="10000"/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Some post types consistently achieve higher impressions — especially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Reels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which stand out for reach. This insight can guide us to prioritize formats that maximize visibility.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F3AAD1-3398-4B71-9070-4CCEC3529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040" y="1076961"/>
            <a:ext cx="7294880" cy="346456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5ADE68-8C27-4651-B0F3-1F5D55668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048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9FB01-29B1-41D8-B67E-1619CF0D3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499"/>
          </a:xfrm>
        </p:spPr>
        <p:txBody>
          <a:bodyPr>
            <a:normAutofit fontScale="90000"/>
          </a:bodyPr>
          <a:lstStyle/>
          <a:p>
            <a:pPr marL="342900" indent="-342900">
              <a:spcBef>
                <a:spcPts val="5"/>
              </a:spcBef>
              <a:tabLst>
                <a:tab pos="471170" algn="l"/>
              </a:tabLst>
            </a:pPr>
            <a:r>
              <a:rPr lang="en-US" sz="22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Q3: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Filter</a:t>
            </a:r>
            <a:r>
              <a:rPr lang="en-US" sz="2200" spc="-3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all</a:t>
            </a:r>
            <a:r>
              <a:rPr lang="en-US" sz="2200" spc="-2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</a:t>
            </a:r>
            <a:r>
              <a:rPr lang="en-US" sz="2200" spc="-3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posts</a:t>
            </a:r>
            <a:r>
              <a:rPr lang="en-US" sz="2200" spc="-2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that</a:t>
            </a:r>
            <a:r>
              <a:rPr lang="en-US" sz="2200" spc="-3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were</a:t>
            </a:r>
            <a:r>
              <a:rPr lang="en-US" sz="2200" spc="-3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published</a:t>
            </a:r>
            <a:r>
              <a:rPr lang="en-US" sz="2200" spc="-3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</a:t>
            </a:r>
            <a:r>
              <a:rPr lang="en-US" sz="2200" spc="-2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r>
              <a:rPr lang="en-US" sz="2200" spc="-2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weekend</a:t>
            </a:r>
            <a:r>
              <a:rPr lang="en-US" sz="2200" spc="-3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</a:t>
            </a:r>
            <a:r>
              <a:rPr lang="en-US" sz="2200" spc="-3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</a:t>
            </a:r>
            <a:r>
              <a:rPr lang="en-US" sz="2200" spc="-2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month</a:t>
            </a:r>
            <a:r>
              <a:rPr lang="en-US" sz="2200" spc="-3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of March and April and export them to a separate csv file.</a:t>
            </a:r>
            <a:br>
              <a:rPr lang="en-IN" sz="20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br>
              <a:rPr lang="en-IN" sz="2000" b="1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4D8BBB4-7634-45F7-B6A1-D83198B4E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5680"/>
            <a:ext cx="10515600" cy="5588000"/>
          </a:xfrm>
        </p:spPr>
        <p:txBody>
          <a:bodyPr>
            <a:normAutofit lnSpcReduction="10000"/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0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0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  Is weekend publishing effective?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Filtered weekend posts from March &amp; April to analyze     engagement trends on non-working days.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B2F48BA-5440-4173-9AFC-3415C373D8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680" y="995680"/>
            <a:ext cx="7894320" cy="4036697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07E841-C1F7-44B7-B06E-25F71E5D9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317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3AEF2-5F9B-4AE4-B006-4A296245B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3201"/>
            <a:ext cx="10515600" cy="1778000"/>
          </a:xfrm>
        </p:spPr>
        <p:txBody>
          <a:bodyPr>
            <a:normAutofit/>
          </a:bodyPr>
          <a:lstStyle/>
          <a:p>
            <a: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Q4: </a:t>
            </a:r>
            <a:r>
              <a:rPr lang="en-US" sz="2000" dirty="0">
                <a:latin typeface="Arial Black" panose="020B0A04020102020204" pitchFamily="34" charset="0"/>
              </a:rPr>
              <a:t>Create a report to get the statistics for the account (month name, total profile visits, total new followers).</a:t>
            </a:r>
            <a:b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</a:br>
            <a:br>
              <a:rPr lang="en-US" sz="22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</a:br>
            <a:br>
              <a:rPr lang="en-US" sz="18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</a:br>
            <a:br>
              <a:rPr lang="en-IN" sz="18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</a:br>
            <a:endParaRPr lang="en-IN" sz="18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06F23-07F2-47A7-BA77-1077BD3E7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Created a monthly report to track total profile visits and new followers — helping identify trends and peak growth periods.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C9FFD9-9D70-44D0-82A7-81350DCD5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919" y="1300481"/>
            <a:ext cx="7036162" cy="332231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AD808-DF4E-45D5-BC2E-73B2CD7F5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786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3AEF2-5F9B-4AE4-B006-4A296245B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Q5: Calculate the total number of likes for each post category during July and arrange them in descending order.</a:t>
            </a:r>
            <a:br>
              <a:rPr lang="en-IN" sz="2000" spc="-5" dirty="0">
                <a:effectLst/>
                <a:latin typeface="Arial Black" panose="020B0A04020102020204" pitchFamily="34" charset="0"/>
                <a:ea typeface="Calibri" panose="020F0502020204030204" pitchFamily="34" charset="0"/>
              </a:rPr>
            </a:b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06F23-07F2-47A7-BA77-1077BD3E7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latin typeface="Arial Black" panose="020B0A040201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Analyzing likes by category during July highlights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which product themes resonate most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with the audience — guiding content focus for upcoming campaigns.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A5F8C-B418-4AB5-9274-89F056479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160" y="1334029"/>
            <a:ext cx="7325360" cy="354277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EC92F-F097-4ABD-9B13-D8D70007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E72A-6ADF-4FC3-B1E2-F848349D7942}" type="slidenum">
              <a:rPr lang="en-IN" sz="12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IN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672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1632</TotalTime>
  <Words>922</Words>
  <Application>Microsoft Office PowerPoint</Application>
  <PresentationFormat>Widescreen</PresentationFormat>
  <Paragraphs>141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Wingdings</vt:lpstr>
      <vt:lpstr>Office Theme</vt:lpstr>
      <vt:lpstr>Tech Instagram Influencer Account Analysis</vt:lpstr>
      <vt:lpstr> About the Project </vt:lpstr>
      <vt:lpstr> Problem Statement </vt:lpstr>
      <vt:lpstr> Data Overview </vt:lpstr>
      <vt:lpstr>Q1: How many unique post types are found in the 'fact_content' table?    </vt:lpstr>
      <vt:lpstr>Q2: What are the highest and lowest recorded impressions for each post type?   </vt:lpstr>
      <vt:lpstr>Q3: Filter all the posts that were published on a weekend in the month of March and April and export them to a separate csv file.    </vt:lpstr>
      <vt:lpstr>Q4: Create a report to get the statistics for the account (month name, total profile visits, total new followers).    </vt:lpstr>
      <vt:lpstr>Q5: Calculate the total number of likes for each post category during July and arrange them in descending order. </vt:lpstr>
      <vt:lpstr>Q6: Create a report showing the unique post category names and their counts for each month.  </vt:lpstr>
      <vt:lpstr>Q7: What is the percentage breakdown of total reach by post type?  </vt:lpstr>
      <vt:lpstr>Q8: Create a report that includes the quarter, total comments, and total saves recorded for each post category..</vt:lpstr>
      <vt:lpstr>Q9: List the top three dates in each month with the highest number of new followers. </vt:lpstr>
      <vt:lpstr>Q10: Create a stored procedure that takes the week number as input (e.g., 'W1', 'W2') and shows total shares for each post type..   </vt:lpstr>
      <vt:lpstr>Key Insights</vt:lpstr>
      <vt:lpstr>Recommendations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devzsuresh1812@gmail.com</dc:creator>
  <cp:lastModifiedBy>devzsuresh1812@gmail.com</cp:lastModifiedBy>
  <cp:revision>39</cp:revision>
  <dcterms:created xsi:type="dcterms:W3CDTF">2025-07-23T14:03:55Z</dcterms:created>
  <dcterms:modified xsi:type="dcterms:W3CDTF">2025-07-25T06:42:35Z</dcterms:modified>
</cp:coreProperties>
</file>

<file path=docProps/thumbnail.jpeg>
</file>